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62" r:id="rId7"/>
    <p:sldId id="259" r:id="rId8"/>
    <p:sldId id="260" r:id="rId9"/>
    <p:sldId id="261"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ublicdomainpictures.net/view-image.php?image=36275"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3.wav"/><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www.publicdomainpictures.net/view-image.php?image=36275"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na01.safelinks.protection.outlook.com/?url=https%3A%2F%2Fslaycosmetology.weebly.com%2F&amp;data=02%7C01%7Clslay%40paulding.k12.ga.us%7Cd50a95fb75324919ebf308d6855bf59f%7C0a4d13eb5a664a7092f1392d6edba3aa%7C0%7C0%7C636843027340699336&amp;sdata=SZBXHcWgX22YqkISylkXqreIOVsnRCXPY2brmZWEldg%3D&amp;reserved=0" TargetMode="External"/><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hyperlink" Target="mailto:lslay@Paulding.k12.ga.us"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3.wav"/><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BCDB9352-AC55-4E96-93E4-124DF9816CD3}"/>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9279" b="14471"/>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23FF3D86-2916-4F9F-9752-304810CF5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 name="Picture 13">
            <a:extLst>
              <a:ext uri="{FF2B5EF4-FFF2-40B4-BE49-F238E27FC236}">
                <a16:creationId xmlns:a16="http://schemas.microsoft.com/office/drawing/2014/main" id="{AB048875-14D1-4CC7-8AC3-7ABC73AAA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1B93AEA1-12E9-4028-94AA-409D722B6D7A}"/>
              </a:ext>
            </a:extLst>
          </p:cNvPr>
          <p:cNvSpPr>
            <a:spLocks noGrp="1"/>
          </p:cNvSpPr>
          <p:nvPr>
            <p:ph type="ctrTitle"/>
          </p:nvPr>
        </p:nvSpPr>
        <p:spPr>
          <a:xfrm>
            <a:off x="1371600" y="2371725"/>
            <a:ext cx="9448800" cy="1585913"/>
          </a:xfrm>
        </p:spPr>
        <p:style>
          <a:lnRef idx="1">
            <a:schemeClr val="accent1"/>
          </a:lnRef>
          <a:fillRef idx="3">
            <a:schemeClr val="accent1"/>
          </a:fillRef>
          <a:effectRef idx="2">
            <a:schemeClr val="accent1"/>
          </a:effectRef>
          <a:fontRef idx="minor">
            <a:schemeClr val="lt1"/>
          </a:fontRef>
        </p:style>
        <p:txBody>
          <a:bodyPr>
            <a:normAutofit/>
          </a:bodyPr>
          <a:lstStyle/>
          <a:p>
            <a:r>
              <a:rPr lang="en-US" sz="4200" dirty="0"/>
              <a:t>Paulding county high school cosmetology department</a:t>
            </a:r>
          </a:p>
        </p:txBody>
      </p:sp>
      <p:sp>
        <p:nvSpPr>
          <p:cNvPr id="3" name="Subtitle 2">
            <a:extLst>
              <a:ext uri="{FF2B5EF4-FFF2-40B4-BE49-F238E27FC236}">
                <a16:creationId xmlns:a16="http://schemas.microsoft.com/office/drawing/2014/main" id="{6C7EDB60-BBDB-4757-B43B-9FC882FBE025}"/>
              </a:ext>
            </a:extLst>
          </p:cNvPr>
          <p:cNvSpPr>
            <a:spLocks noGrp="1"/>
          </p:cNvSpPr>
          <p:nvPr>
            <p:ph type="subTitle" idx="1"/>
          </p:nvPr>
        </p:nvSpPr>
        <p:spPr>
          <a:xfrm>
            <a:off x="1371600" y="4572000"/>
            <a:ext cx="9448800" cy="956735"/>
          </a:xfrm>
        </p:spPr>
        <p:txBody>
          <a:bodyPr>
            <a:normAutofit/>
          </a:bodyPr>
          <a:lstStyle/>
          <a:p>
            <a:r>
              <a:rPr lang="en-US" dirty="0"/>
              <a:t>Choose a Career Pathway</a:t>
            </a:r>
          </a:p>
        </p:txBody>
      </p:sp>
    </p:spTree>
    <p:extLst>
      <p:ext uri="{BB962C8B-B14F-4D97-AF65-F5344CB8AC3E}">
        <p14:creationId xmlns:p14="http://schemas.microsoft.com/office/powerpoint/2010/main" val="168742777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D14B-6E9C-405E-AD82-63CC9449D1DE}"/>
              </a:ext>
            </a:extLst>
          </p:cNvPr>
          <p:cNvSpPr>
            <a:spLocks noGrp="1"/>
          </p:cNvSpPr>
          <p:nvPr>
            <p:ph type="title"/>
          </p:nvPr>
        </p:nvSpPr>
        <p:spPr/>
        <p:txBody>
          <a:bodyPr/>
          <a:lstStyle/>
          <a:p>
            <a:pPr algn="l"/>
            <a:r>
              <a:rPr lang="en-US" i="1" dirty="0">
                <a:solidFill>
                  <a:srgbClr val="9933FF"/>
                </a:solidFill>
                <a:latin typeface="Arial Black" panose="020B0A04020102020204" pitchFamily="34" charset="0"/>
              </a:rPr>
              <a:t>Slay salons</a:t>
            </a:r>
          </a:p>
        </p:txBody>
      </p:sp>
      <p:sp>
        <p:nvSpPr>
          <p:cNvPr id="3" name="Text Placeholder 2">
            <a:extLst>
              <a:ext uri="{FF2B5EF4-FFF2-40B4-BE49-F238E27FC236}">
                <a16:creationId xmlns:a16="http://schemas.microsoft.com/office/drawing/2014/main" id="{A93FE3B0-B7D1-4B73-A2FD-FECE2EA6E235}"/>
              </a:ext>
            </a:extLst>
          </p:cNvPr>
          <p:cNvSpPr>
            <a:spLocks noGrp="1"/>
          </p:cNvSpPr>
          <p:nvPr>
            <p:ph type="body" idx="1"/>
          </p:nvPr>
        </p:nvSpPr>
        <p:spPr>
          <a:xfrm>
            <a:off x="688618" y="4191000"/>
            <a:ext cx="3451582" cy="1344921"/>
          </a:xfrm>
        </p:spPr>
        <p:txBody>
          <a:bodyPr/>
          <a:lstStyle/>
          <a:p>
            <a:r>
              <a:rPr lang="en-US" dirty="0"/>
              <a:t>BRAIDING STYLISH</a:t>
            </a:r>
          </a:p>
        </p:txBody>
      </p:sp>
      <p:pic>
        <p:nvPicPr>
          <p:cNvPr id="13" name="Picture Placeholder 12" descr="A person looking at the camera&#10;&#10;Description automatically generated">
            <a:extLst>
              <a:ext uri="{FF2B5EF4-FFF2-40B4-BE49-F238E27FC236}">
                <a16:creationId xmlns:a16="http://schemas.microsoft.com/office/drawing/2014/main" id="{FFEB8566-039B-44A1-8475-23D4ACC31176}"/>
              </a:ext>
            </a:extLst>
          </p:cNvPr>
          <p:cNvPicPr>
            <a:picLocks noGrp="1" noChangeAspect="1"/>
          </p:cNvPicPr>
          <p:nvPr>
            <p:ph type="pic" idx="15"/>
          </p:nvPr>
        </p:nvPicPr>
        <p:blipFill>
          <a:blip r:embed="rId3"/>
          <a:srcRect t="33441" b="33441"/>
          <a:stretch>
            <a:fillRect/>
          </a:stretch>
        </p:blipFill>
        <p:spPr>
          <a:xfrm>
            <a:off x="688618" y="2362199"/>
            <a:ext cx="3451582" cy="2438401"/>
          </a:xfrm>
        </p:spPr>
      </p:pic>
      <p:sp>
        <p:nvSpPr>
          <p:cNvPr id="5" name="Text Placeholder 4">
            <a:extLst>
              <a:ext uri="{FF2B5EF4-FFF2-40B4-BE49-F238E27FC236}">
                <a16:creationId xmlns:a16="http://schemas.microsoft.com/office/drawing/2014/main" id="{C8330C58-7C5D-47FB-8C05-6558F5624D4B}"/>
              </a:ext>
            </a:extLst>
          </p:cNvPr>
          <p:cNvSpPr>
            <a:spLocks noGrp="1"/>
          </p:cNvSpPr>
          <p:nvPr>
            <p:ph type="body" sz="half" idx="18"/>
          </p:nvPr>
        </p:nvSpPr>
        <p:spPr>
          <a:xfrm>
            <a:off x="688618" y="4800600"/>
            <a:ext cx="3451582" cy="682765"/>
          </a:xfrm>
        </p:spPr>
        <p:txBody>
          <a:bodyPr>
            <a:normAutofit/>
          </a:bodyPr>
          <a:lstStyle/>
          <a:p>
            <a:r>
              <a:rPr lang="en-US" sz="2400" dirty="0"/>
              <a:t>BRAIDING STYLISH</a:t>
            </a:r>
          </a:p>
        </p:txBody>
      </p:sp>
      <p:sp>
        <p:nvSpPr>
          <p:cNvPr id="6" name="Text Placeholder 5">
            <a:extLst>
              <a:ext uri="{FF2B5EF4-FFF2-40B4-BE49-F238E27FC236}">
                <a16:creationId xmlns:a16="http://schemas.microsoft.com/office/drawing/2014/main" id="{DB3B90F1-09FD-46EB-A2DF-A175FA1D9464}"/>
              </a:ext>
            </a:extLst>
          </p:cNvPr>
          <p:cNvSpPr>
            <a:spLocks noGrp="1"/>
          </p:cNvSpPr>
          <p:nvPr>
            <p:ph type="body" sz="quarter" idx="3"/>
          </p:nvPr>
        </p:nvSpPr>
        <p:spPr/>
        <p:txBody>
          <a:bodyPr/>
          <a:lstStyle/>
          <a:p>
            <a:endParaRPr lang="en-US"/>
          </a:p>
        </p:txBody>
      </p:sp>
      <p:pic>
        <p:nvPicPr>
          <p:cNvPr id="15" name="Picture Placeholder 14" descr="A person sitting on a table&#10;&#10;Description automatically generated">
            <a:extLst>
              <a:ext uri="{FF2B5EF4-FFF2-40B4-BE49-F238E27FC236}">
                <a16:creationId xmlns:a16="http://schemas.microsoft.com/office/drawing/2014/main" id="{A09F9D61-371B-4B09-A8EA-D6EC755D0231}"/>
              </a:ext>
            </a:extLst>
          </p:cNvPr>
          <p:cNvPicPr>
            <a:picLocks noGrp="1" noChangeAspect="1"/>
          </p:cNvPicPr>
          <p:nvPr>
            <p:ph type="pic" idx="21"/>
          </p:nvPr>
        </p:nvPicPr>
        <p:blipFill>
          <a:blip r:embed="rId4"/>
          <a:srcRect t="33433" b="33433"/>
          <a:stretch>
            <a:fillRect/>
          </a:stretch>
        </p:blipFill>
        <p:spPr>
          <a:xfrm>
            <a:off x="4374263" y="2362200"/>
            <a:ext cx="3448936" cy="3553178"/>
          </a:xfrm>
        </p:spPr>
      </p:pic>
      <p:sp>
        <p:nvSpPr>
          <p:cNvPr id="8" name="Text Placeholder 7">
            <a:extLst>
              <a:ext uri="{FF2B5EF4-FFF2-40B4-BE49-F238E27FC236}">
                <a16:creationId xmlns:a16="http://schemas.microsoft.com/office/drawing/2014/main" id="{DBDF8978-F738-4598-9297-649A41323EB5}"/>
              </a:ext>
            </a:extLst>
          </p:cNvPr>
          <p:cNvSpPr>
            <a:spLocks noGrp="1"/>
          </p:cNvSpPr>
          <p:nvPr>
            <p:ph type="body" sz="half" idx="19"/>
          </p:nvPr>
        </p:nvSpPr>
        <p:spPr/>
        <p:txBody>
          <a:bodyPr>
            <a:normAutofit/>
          </a:bodyPr>
          <a:lstStyle/>
          <a:p>
            <a:r>
              <a:rPr lang="en-US" sz="6000" b="1" dirty="0">
                <a:highlight>
                  <a:srgbClr val="FF00FF"/>
                </a:highlight>
              </a:rPr>
              <a:t>NAILS</a:t>
            </a:r>
          </a:p>
        </p:txBody>
      </p:sp>
      <p:sp>
        <p:nvSpPr>
          <p:cNvPr id="9" name="Text Placeholder 8">
            <a:extLst>
              <a:ext uri="{FF2B5EF4-FFF2-40B4-BE49-F238E27FC236}">
                <a16:creationId xmlns:a16="http://schemas.microsoft.com/office/drawing/2014/main" id="{2CFD455A-FB1C-44A2-AE65-34BFD6E9625D}"/>
              </a:ext>
            </a:extLst>
          </p:cNvPr>
          <p:cNvSpPr>
            <a:spLocks noGrp="1"/>
          </p:cNvSpPr>
          <p:nvPr>
            <p:ph type="body" sz="quarter" idx="13"/>
          </p:nvPr>
        </p:nvSpPr>
        <p:spPr/>
        <p:txBody>
          <a:bodyPr/>
          <a:lstStyle/>
          <a:p>
            <a:endParaRPr lang="en-US"/>
          </a:p>
        </p:txBody>
      </p:sp>
      <p:pic>
        <p:nvPicPr>
          <p:cNvPr id="21" name="Picture Placeholder 20" descr="A close up of a person&#10;&#10;Description automatically generated">
            <a:extLst>
              <a:ext uri="{FF2B5EF4-FFF2-40B4-BE49-F238E27FC236}">
                <a16:creationId xmlns:a16="http://schemas.microsoft.com/office/drawing/2014/main" id="{C4414132-A0BE-4C3F-A1A6-C903DC7C66E9}"/>
              </a:ext>
            </a:extLst>
          </p:cNvPr>
          <p:cNvPicPr>
            <a:picLocks noGrp="1" noChangeAspect="1"/>
          </p:cNvPicPr>
          <p:nvPr>
            <p:ph type="pic" idx="22"/>
          </p:nvPr>
        </p:nvPicPr>
        <p:blipFill>
          <a:blip r:embed="rId5"/>
          <a:srcRect t="33425" b="33425"/>
          <a:stretch>
            <a:fillRect/>
          </a:stretch>
        </p:blipFill>
        <p:spPr>
          <a:xfrm>
            <a:off x="8049855" y="2362199"/>
            <a:ext cx="3447878" cy="2717800"/>
          </a:xfrm>
        </p:spPr>
      </p:pic>
      <p:sp>
        <p:nvSpPr>
          <p:cNvPr id="11" name="Text Placeholder 10">
            <a:extLst>
              <a:ext uri="{FF2B5EF4-FFF2-40B4-BE49-F238E27FC236}">
                <a16:creationId xmlns:a16="http://schemas.microsoft.com/office/drawing/2014/main" id="{A39293CF-CDF7-4112-B2E0-1DFF3501B5E9}"/>
              </a:ext>
            </a:extLst>
          </p:cNvPr>
          <p:cNvSpPr>
            <a:spLocks noGrp="1"/>
          </p:cNvSpPr>
          <p:nvPr>
            <p:ph type="body" sz="half" idx="20"/>
          </p:nvPr>
        </p:nvSpPr>
        <p:spPr/>
        <p:txBody>
          <a:bodyPr>
            <a:noAutofit/>
          </a:bodyPr>
          <a:lstStyle/>
          <a:p>
            <a:r>
              <a:rPr lang="en-US" sz="4800" dirty="0">
                <a:solidFill>
                  <a:srgbClr val="FF0000"/>
                </a:solidFill>
              </a:rPr>
              <a:t>Finger waves</a:t>
            </a:r>
          </a:p>
        </p:txBody>
      </p:sp>
    </p:spTree>
    <p:extLst>
      <p:ext uri="{BB962C8B-B14F-4D97-AF65-F5344CB8AC3E}">
        <p14:creationId xmlns:p14="http://schemas.microsoft.com/office/powerpoint/2010/main" val="792293637"/>
      </p:ext>
    </p:extLst>
  </p:cSld>
  <p:clrMapOvr>
    <a:masterClrMapping/>
  </p:clrMapOvr>
  <p:transition spd="slow">
    <p:wipe/>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AE8A6D-6878-48DA-A7ED-A96E34B8FCB1}"/>
              </a:ext>
            </a:extLst>
          </p:cNvPr>
          <p:cNvSpPr>
            <a:spLocks noGrp="1"/>
          </p:cNvSpPr>
          <p:nvPr>
            <p:ph type="title"/>
          </p:nvPr>
        </p:nvSpPr>
        <p:spPr/>
        <p:txBody>
          <a:bodyPr/>
          <a:lstStyle/>
          <a:p>
            <a:r>
              <a:rPr lang="en-US" dirty="0"/>
              <a:t>I think I will choose this career pathway!</a:t>
            </a:r>
          </a:p>
        </p:txBody>
      </p:sp>
      <p:sp>
        <p:nvSpPr>
          <p:cNvPr id="13" name="Text Placeholder 12">
            <a:extLst>
              <a:ext uri="{FF2B5EF4-FFF2-40B4-BE49-F238E27FC236}">
                <a16:creationId xmlns:a16="http://schemas.microsoft.com/office/drawing/2014/main" id="{E7326310-8C5E-4B1B-B331-A2071FD0CE05}"/>
              </a:ext>
            </a:extLst>
          </p:cNvPr>
          <p:cNvSpPr>
            <a:spLocks noGrp="1"/>
          </p:cNvSpPr>
          <p:nvPr>
            <p:ph type="body" sz="half" idx="2"/>
          </p:nvPr>
        </p:nvSpPr>
        <p:spPr/>
        <p:txBody>
          <a:bodyPr>
            <a:normAutofit/>
          </a:bodyPr>
          <a:lstStyle/>
          <a:p>
            <a:r>
              <a:rPr lang="en-US" sz="2400" i="1" dirty="0">
                <a:solidFill>
                  <a:srgbClr val="0099FF"/>
                </a:solidFill>
              </a:rPr>
              <a:t>Mrs. Slay’s Class</a:t>
            </a:r>
          </a:p>
        </p:txBody>
      </p:sp>
      <p:sp>
        <p:nvSpPr>
          <p:cNvPr id="14" name="Text Placeholder 13">
            <a:extLst>
              <a:ext uri="{FF2B5EF4-FFF2-40B4-BE49-F238E27FC236}">
                <a16:creationId xmlns:a16="http://schemas.microsoft.com/office/drawing/2014/main" id="{B265004E-2491-441D-9D60-81D93AD98C0D}"/>
              </a:ext>
            </a:extLst>
          </p:cNvPr>
          <p:cNvSpPr>
            <a:spLocks noGrp="1"/>
          </p:cNvSpPr>
          <p:nvPr>
            <p:ph type="body" sz="half" idx="13"/>
          </p:nvPr>
        </p:nvSpPr>
        <p:spPr/>
        <p:txBody>
          <a:bodyPr>
            <a:noAutofit/>
          </a:bodyPr>
          <a:lstStyle/>
          <a:p>
            <a:r>
              <a:rPr lang="en-US" sz="3200" dirty="0">
                <a:solidFill>
                  <a:srgbClr val="0000CC"/>
                </a:solidFill>
              </a:rPr>
              <a:t>PCHS COSMETOLOGY DEPARTEMENT</a:t>
            </a:r>
          </a:p>
        </p:txBody>
      </p:sp>
    </p:spTree>
    <p:extLst>
      <p:ext uri="{BB962C8B-B14F-4D97-AF65-F5344CB8AC3E}">
        <p14:creationId xmlns:p14="http://schemas.microsoft.com/office/powerpoint/2010/main" val="3759090627"/>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EXPLODE.WAV"/>
          </p:stSnd>
        </p:sndAc>
      </p:transition>
    </mc:Choice>
    <mc:Fallback>
      <p:transition spd="slow">
        <p:circle/>
        <p:sndAc>
          <p:stSnd>
            <p:snd r:embed="rId2" name="EXPLOD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B8E41B83-C09C-4859-AB94-511A2C0BB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9E05C4E-6F76-43EC-9537-2BA7871BBE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4654CD4-CB76-4FDE-9E96-3C817CF726F3}"/>
              </a:ext>
            </a:extLst>
          </p:cNvPr>
          <p:cNvSpPr>
            <a:spLocks noGrp="1"/>
          </p:cNvSpPr>
          <p:nvPr>
            <p:ph type="title"/>
          </p:nvPr>
        </p:nvSpPr>
        <p:spPr>
          <a:xfrm>
            <a:off x="685799" y="764373"/>
            <a:ext cx="4343401" cy="1600200"/>
          </a:xfrm>
        </p:spPr>
        <p:txBody>
          <a:bodyPr anchor="b">
            <a:normAutofit/>
          </a:bodyPr>
          <a:lstStyle/>
          <a:p>
            <a:pPr algn="ctr"/>
            <a:r>
              <a:rPr lang="en-US" sz="4400" dirty="0"/>
              <a:t>Welcome </a:t>
            </a:r>
          </a:p>
        </p:txBody>
      </p:sp>
      <p:sp>
        <p:nvSpPr>
          <p:cNvPr id="19" name="Content Placeholder 11">
            <a:extLst>
              <a:ext uri="{FF2B5EF4-FFF2-40B4-BE49-F238E27FC236}">
                <a16:creationId xmlns:a16="http://schemas.microsoft.com/office/drawing/2014/main" id="{D2FF006E-EA43-440B-9B40-95D2C626C2A9}"/>
              </a:ext>
            </a:extLst>
          </p:cNvPr>
          <p:cNvSpPr>
            <a:spLocks noGrp="1"/>
          </p:cNvSpPr>
          <p:nvPr>
            <p:ph idx="1"/>
          </p:nvPr>
        </p:nvSpPr>
        <p:spPr>
          <a:xfrm>
            <a:off x="685800" y="2364573"/>
            <a:ext cx="4663437" cy="3729054"/>
          </a:xfrm>
        </p:spPr>
        <p:txBody>
          <a:bodyPr>
            <a:normAutofit/>
          </a:bodyPr>
          <a:lstStyle/>
          <a:p>
            <a:pPr marL="0" indent="0" algn="ctr">
              <a:buNone/>
            </a:pPr>
            <a:r>
              <a:rPr lang="en-US" sz="2800" b="1" dirty="0"/>
              <a:t>Human Services Cluster</a:t>
            </a:r>
          </a:p>
          <a:p>
            <a:pPr marL="0" indent="0" algn="ctr">
              <a:buNone/>
            </a:pPr>
            <a:endParaRPr lang="en-US" dirty="0"/>
          </a:p>
          <a:p>
            <a:pPr lvl="0"/>
            <a:r>
              <a:rPr lang="en-US" b="1" u="sng" dirty="0"/>
              <a:t>Intro Personal Care Services</a:t>
            </a:r>
            <a:endParaRPr lang="en-US" dirty="0"/>
          </a:p>
          <a:p>
            <a:pPr lvl="0"/>
            <a:r>
              <a:rPr lang="en-US" b="1" u="sng" dirty="0"/>
              <a:t>Cosmetology II</a:t>
            </a:r>
            <a:endParaRPr lang="en-US" dirty="0"/>
          </a:p>
          <a:p>
            <a:pPr lvl="0"/>
            <a:r>
              <a:rPr lang="en-US" b="1" u="sng" dirty="0"/>
              <a:t>Cosmetology III</a:t>
            </a:r>
          </a:p>
          <a:p>
            <a:pPr marL="0" lvl="0" indent="0">
              <a:buNone/>
            </a:pPr>
            <a:endParaRPr lang="en-US" dirty="0"/>
          </a:p>
          <a:p>
            <a:pPr marL="0" indent="0" algn="ctr">
              <a:buNone/>
            </a:pPr>
            <a:r>
              <a:rPr lang="en-US" b="1" dirty="0"/>
              <a:t>Educator/Teacher: Mrs. L. Slay</a:t>
            </a:r>
            <a:endParaRPr lang="en-US" dirty="0"/>
          </a:p>
          <a:p>
            <a:endParaRPr lang="en-US" sz="1600" dirty="0"/>
          </a:p>
        </p:txBody>
      </p:sp>
      <p:pic>
        <p:nvPicPr>
          <p:cNvPr id="20" name="Content Placeholder 6">
            <a:extLst>
              <a:ext uri="{FF2B5EF4-FFF2-40B4-BE49-F238E27FC236}">
                <a16:creationId xmlns:a16="http://schemas.microsoft.com/office/drawing/2014/main" id="{78788F83-F6A7-4C5E-A757-68F5D3AB785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6154" r="2" b="10086"/>
          <a:stretch/>
        </p:blipFill>
        <p:spPr>
          <a:xfrm>
            <a:off x="5349237" y="746126"/>
            <a:ext cx="6156963" cy="5472558"/>
          </a:xfrm>
          <a:prstGeom prst="rect">
            <a:avLst/>
          </a:prstGeom>
        </p:spPr>
      </p:pic>
    </p:spTree>
    <p:extLst>
      <p:ext uri="{BB962C8B-B14F-4D97-AF65-F5344CB8AC3E}">
        <p14:creationId xmlns:p14="http://schemas.microsoft.com/office/powerpoint/2010/main" val="3652975120"/>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ARROW.WAV"/>
          </p:stSnd>
        </p:sndAc>
      </p:transition>
    </mc:Choice>
    <mc:Fallback>
      <p:transition spd="slow">
        <p:split orient="vert"/>
        <p:sndAc>
          <p:stSnd>
            <p:snd r:embed="rId2" name="ARROW.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0" name="Picture 2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16" name="Picture Placeholder 15" descr="A person smiling for the camera&#10;&#10;Description automatically generated">
            <a:extLst>
              <a:ext uri="{FF2B5EF4-FFF2-40B4-BE49-F238E27FC236}">
                <a16:creationId xmlns:a16="http://schemas.microsoft.com/office/drawing/2014/main" id="{9BAF7695-E9DC-4D3A-B48D-1C1AF8122DF1}"/>
              </a:ext>
            </a:extLst>
          </p:cNvPr>
          <p:cNvPicPr>
            <a:picLocks noGrp="1" noChangeAspect="1"/>
          </p:cNvPicPr>
          <p:nvPr>
            <p:ph type="pic" idx="1"/>
          </p:nvPr>
        </p:nvPicPr>
        <p:blipFill rotWithShape="1">
          <a:blip r:embed="rId5">
            <a:alphaModFix amt="40000"/>
            <a:extLst/>
          </a:blip>
          <a:srcRect t="18782" b="39031"/>
          <a:stretch/>
        </p:blipFill>
        <p:spPr>
          <a:xfrm>
            <a:off x="20" y="10"/>
            <a:ext cx="12191980" cy="6857990"/>
          </a:xfrm>
          <a:prstGeom prst="rect">
            <a:avLst/>
          </a:prstGeom>
        </p:spPr>
      </p:pic>
      <p:sp>
        <p:nvSpPr>
          <p:cNvPr id="12" name="Title 11">
            <a:extLst>
              <a:ext uri="{FF2B5EF4-FFF2-40B4-BE49-F238E27FC236}">
                <a16:creationId xmlns:a16="http://schemas.microsoft.com/office/drawing/2014/main" id="{7412039D-51F7-46A2-8373-A38646BBE3D2}"/>
              </a:ext>
            </a:extLst>
          </p:cNvPr>
          <p:cNvSpPr>
            <a:spLocks noGrp="1"/>
          </p:cNvSpPr>
          <p:nvPr>
            <p:ph type="title"/>
          </p:nvPr>
        </p:nvSpPr>
        <p:spPr>
          <a:xfrm>
            <a:off x="1371600" y="2237173"/>
            <a:ext cx="9448800" cy="2602062"/>
          </a:xfrm>
        </p:spPr>
        <p:txBody>
          <a:bodyPr vert="horz" lIns="91440" tIns="45720" rIns="91440" bIns="45720" rtlCol="0" anchor="b">
            <a:normAutofit/>
          </a:bodyPr>
          <a:lstStyle/>
          <a:p>
            <a:r>
              <a:rPr lang="en-US" sz="6000" dirty="0"/>
              <a:t>Teacher</a:t>
            </a:r>
          </a:p>
        </p:txBody>
      </p:sp>
      <p:sp>
        <p:nvSpPr>
          <p:cNvPr id="14" name="Text Placeholder 13">
            <a:extLst>
              <a:ext uri="{FF2B5EF4-FFF2-40B4-BE49-F238E27FC236}">
                <a16:creationId xmlns:a16="http://schemas.microsoft.com/office/drawing/2014/main" id="{070516CB-E01A-4F40-B6B8-3C2A68D56A02}"/>
              </a:ext>
            </a:extLst>
          </p:cNvPr>
          <p:cNvSpPr>
            <a:spLocks noGrp="1"/>
          </p:cNvSpPr>
          <p:nvPr>
            <p:ph type="body" sz="half" idx="2"/>
          </p:nvPr>
        </p:nvSpPr>
        <p:spPr>
          <a:xfrm>
            <a:off x="1371600" y="4842935"/>
            <a:ext cx="9448800" cy="1140176"/>
          </a:xfrm>
        </p:spPr>
        <p:txBody>
          <a:bodyPr vert="horz" lIns="91440" tIns="45720" rIns="91440" bIns="45720" rtlCol="0">
            <a:normAutofit lnSpcReduction="10000"/>
          </a:bodyPr>
          <a:lstStyle/>
          <a:p>
            <a:r>
              <a:rPr lang="en-US" sz="2000" dirty="0"/>
              <a:t>Mrs. L. Slay</a:t>
            </a:r>
          </a:p>
          <a:p>
            <a:r>
              <a:rPr lang="en-US" sz="2000" dirty="0">
                <a:hlinkClick r:id="rId6"/>
              </a:rPr>
              <a:t>lslay@Paulding.k12.ga.us</a:t>
            </a:r>
            <a:endParaRPr lang="en-US" sz="2000" dirty="0"/>
          </a:p>
          <a:p>
            <a:r>
              <a:rPr lang="en-US" sz="2000" dirty="0">
                <a:latin typeface="Calibri" panose="020F0502020204030204" pitchFamily="34" charset="0"/>
                <a:hlinkClick r:id="rId7" tooltip="Original URL: https://slaycosmetology.weebly.com/&#10;Click or tap if you trust this link."/>
              </a:rPr>
              <a:t>https://slaycosmetology.weebly.com/</a:t>
            </a:r>
            <a:endParaRPr lang="en-US" sz="2000" dirty="0"/>
          </a:p>
          <a:p>
            <a:endParaRPr lang="en-US" sz="2000" dirty="0"/>
          </a:p>
        </p:txBody>
      </p:sp>
    </p:spTree>
    <p:extLst>
      <p:ext uri="{BB962C8B-B14F-4D97-AF65-F5344CB8AC3E}">
        <p14:creationId xmlns:p14="http://schemas.microsoft.com/office/powerpoint/2010/main" val="4124416718"/>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DRUMROLL.WAV"/>
          </p:stSnd>
        </p:sndAc>
      </p:transition>
    </mc:Choice>
    <mc:Fallback>
      <p:transition spd="slow">
        <p:fade/>
        <p:sndAc>
          <p:stSnd>
            <p:snd r:embed="rId2" name="DRUMROLL.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9DD0-A898-4268-8A95-9A85A070D7BA}"/>
              </a:ext>
            </a:extLst>
          </p:cNvPr>
          <p:cNvSpPr>
            <a:spLocks noGrp="1"/>
          </p:cNvSpPr>
          <p:nvPr>
            <p:ph type="title"/>
          </p:nvPr>
        </p:nvSpPr>
        <p:spPr/>
        <p:txBody>
          <a:bodyPr/>
          <a:lstStyle/>
          <a:p>
            <a:r>
              <a:rPr lang="en-US" dirty="0"/>
              <a:t>Choose a great pathway</a:t>
            </a:r>
          </a:p>
        </p:txBody>
      </p:sp>
      <p:sp>
        <p:nvSpPr>
          <p:cNvPr id="3" name="Text Placeholder 2">
            <a:extLst>
              <a:ext uri="{FF2B5EF4-FFF2-40B4-BE49-F238E27FC236}">
                <a16:creationId xmlns:a16="http://schemas.microsoft.com/office/drawing/2014/main" id="{CF611262-9753-4ED4-956E-EF6A55159BD9}"/>
              </a:ext>
            </a:extLst>
          </p:cNvPr>
          <p:cNvSpPr>
            <a:spLocks noGrp="1"/>
          </p:cNvSpPr>
          <p:nvPr>
            <p:ph type="body" idx="1"/>
          </p:nvPr>
        </p:nvSpPr>
        <p:spPr/>
        <p:txBody>
          <a:bodyPr/>
          <a:lstStyle/>
          <a:p>
            <a:r>
              <a:rPr lang="en-US" dirty="0"/>
              <a:t>Contact info</a:t>
            </a:r>
          </a:p>
        </p:txBody>
      </p:sp>
      <p:pic>
        <p:nvPicPr>
          <p:cNvPr id="13" name="Picture Placeholder 12" descr="A close up of a logo&#10;&#10;Description automatically generated">
            <a:extLst>
              <a:ext uri="{FF2B5EF4-FFF2-40B4-BE49-F238E27FC236}">
                <a16:creationId xmlns:a16="http://schemas.microsoft.com/office/drawing/2014/main" id="{CA9DFC84-6196-4228-B1CB-617BCADBF2DE}"/>
              </a:ext>
            </a:extLst>
          </p:cNvPr>
          <p:cNvPicPr>
            <a:picLocks noGrp="1" noChangeAspect="1"/>
          </p:cNvPicPr>
          <p:nvPr>
            <p:ph type="pic" idx="15"/>
          </p:nvPr>
        </p:nvPicPr>
        <p:blipFill>
          <a:blip r:embed="rId3"/>
          <a:srcRect t="27921" b="27921"/>
          <a:stretch>
            <a:fillRect/>
          </a:stretch>
        </p:blipFill>
        <p:spPr>
          <a:xfrm>
            <a:off x="688618" y="2362199"/>
            <a:ext cx="3451582" cy="1828799"/>
          </a:xfrm>
        </p:spPr>
      </p:pic>
      <p:sp>
        <p:nvSpPr>
          <p:cNvPr id="5" name="Text Placeholder 4">
            <a:extLst>
              <a:ext uri="{FF2B5EF4-FFF2-40B4-BE49-F238E27FC236}">
                <a16:creationId xmlns:a16="http://schemas.microsoft.com/office/drawing/2014/main" id="{3EF2541D-3DFB-406B-9345-3C2566C42C41}"/>
              </a:ext>
            </a:extLst>
          </p:cNvPr>
          <p:cNvSpPr>
            <a:spLocks noGrp="1"/>
          </p:cNvSpPr>
          <p:nvPr>
            <p:ph type="body" sz="half" idx="18"/>
          </p:nvPr>
        </p:nvSpPr>
        <p:spPr/>
        <p:txBody>
          <a:bodyPr>
            <a:normAutofit fontScale="92500" lnSpcReduction="20000"/>
          </a:bodyPr>
          <a:lstStyle/>
          <a:p>
            <a:r>
              <a:rPr lang="en-US" dirty="0"/>
              <a:t>Paulding County High School </a:t>
            </a:r>
          </a:p>
          <a:p>
            <a:r>
              <a:rPr lang="en-US" dirty="0"/>
              <a:t>Cosmetology Department</a:t>
            </a:r>
          </a:p>
          <a:p>
            <a:endParaRPr lang="en-US" dirty="0"/>
          </a:p>
          <a:p>
            <a:r>
              <a:rPr lang="en-US" dirty="0"/>
              <a:t>1297 Villa Rica Hwy</a:t>
            </a:r>
          </a:p>
          <a:p>
            <a:r>
              <a:rPr lang="en-US" dirty="0"/>
              <a:t>Dallas, GA</a:t>
            </a:r>
          </a:p>
        </p:txBody>
      </p:sp>
      <p:sp>
        <p:nvSpPr>
          <p:cNvPr id="6" name="Text Placeholder 5">
            <a:extLst>
              <a:ext uri="{FF2B5EF4-FFF2-40B4-BE49-F238E27FC236}">
                <a16:creationId xmlns:a16="http://schemas.microsoft.com/office/drawing/2014/main" id="{3F5963B6-BD3D-4302-B24D-16570BA3CC70}"/>
              </a:ext>
            </a:extLst>
          </p:cNvPr>
          <p:cNvSpPr>
            <a:spLocks noGrp="1"/>
          </p:cNvSpPr>
          <p:nvPr>
            <p:ph type="body" sz="quarter" idx="3"/>
          </p:nvPr>
        </p:nvSpPr>
        <p:spPr/>
        <p:txBody>
          <a:bodyPr/>
          <a:lstStyle/>
          <a:p>
            <a:endParaRPr lang="en-US"/>
          </a:p>
        </p:txBody>
      </p:sp>
      <p:pic>
        <p:nvPicPr>
          <p:cNvPr id="15" name="Picture Placeholder 14" descr="A group of people in a room&#10;&#10;Description automatically generated">
            <a:extLst>
              <a:ext uri="{FF2B5EF4-FFF2-40B4-BE49-F238E27FC236}">
                <a16:creationId xmlns:a16="http://schemas.microsoft.com/office/drawing/2014/main" id="{BE3365E1-1FEC-4E74-AF05-D7E080991057}"/>
              </a:ext>
            </a:extLst>
          </p:cNvPr>
          <p:cNvPicPr>
            <a:picLocks noGrp="1" noChangeAspect="1"/>
          </p:cNvPicPr>
          <p:nvPr>
            <p:ph type="pic" idx="21"/>
          </p:nvPr>
        </p:nvPicPr>
        <p:blipFill>
          <a:blip r:embed="rId4"/>
          <a:srcRect t="33433" b="33433"/>
          <a:stretch>
            <a:fillRect/>
          </a:stretch>
        </p:blipFill>
        <p:spPr>
          <a:xfrm>
            <a:off x="4374263" y="2362200"/>
            <a:ext cx="3448936" cy="3856482"/>
          </a:xfrm>
        </p:spPr>
      </p:pic>
      <p:sp>
        <p:nvSpPr>
          <p:cNvPr id="8" name="Text Placeholder 7">
            <a:extLst>
              <a:ext uri="{FF2B5EF4-FFF2-40B4-BE49-F238E27FC236}">
                <a16:creationId xmlns:a16="http://schemas.microsoft.com/office/drawing/2014/main" id="{2E0B90AA-C009-4396-9353-F5FFD2C9A520}"/>
              </a:ext>
            </a:extLst>
          </p:cNvPr>
          <p:cNvSpPr>
            <a:spLocks noGrp="1"/>
          </p:cNvSpPr>
          <p:nvPr>
            <p:ph type="body" sz="half" idx="19"/>
          </p:nvPr>
        </p:nvSpPr>
        <p:spPr/>
        <p:txBody>
          <a:bodyPr>
            <a:noAutofit/>
          </a:bodyPr>
          <a:lstStyle/>
          <a:p>
            <a:r>
              <a:rPr lang="en-US" sz="2400" b="1" dirty="0">
                <a:solidFill>
                  <a:srgbClr val="FF0000"/>
                </a:solidFill>
              </a:rPr>
              <a:t>Learn skills</a:t>
            </a:r>
          </a:p>
          <a:p>
            <a:r>
              <a:rPr lang="en-US" sz="2400" dirty="0">
                <a:solidFill>
                  <a:srgbClr val="FF0000"/>
                </a:solidFill>
              </a:rPr>
              <a:t> </a:t>
            </a:r>
          </a:p>
        </p:txBody>
      </p:sp>
      <p:sp>
        <p:nvSpPr>
          <p:cNvPr id="9" name="Text Placeholder 8">
            <a:extLst>
              <a:ext uri="{FF2B5EF4-FFF2-40B4-BE49-F238E27FC236}">
                <a16:creationId xmlns:a16="http://schemas.microsoft.com/office/drawing/2014/main" id="{891F839C-4DFA-4737-918E-754DFA9BEEC8}"/>
              </a:ext>
            </a:extLst>
          </p:cNvPr>
          <p:cNvSpPr>
            <a:spLocks noGrp="1"/>
          </p:cNvSpPr>
          <p:nvPr>
            <p:ph type="body" sz="quarter" idx="13"/>
          </p:nvPr>
        </p:nvSpPr>
        <p:spPr/>
        <p:txBody>
          <a:bodyPr/>
          <a:lstStyle/>
          <a:p>
            <a:r>
              <a:rPr lang="en-US" dirty="0"/>
              <a:t>Choose a Career</a:t>
            </a:r>
          </a:p>
        </p:txBody>
      </p:sp>
      <p:pic>
        <p:nvPicPr>
          <p:cNvPr id="17" name="Picture Placeholder 16" descr="A group of people performing on a counter&#10;&#10;Description automatically generated">
            <a:extLst>
              <a:ext uri="{FF2B5EF4-FFF2-40B4-BE49-F238E27FC236}">
                <a16:creationId xmlns:a16="http://schemas.microsoft.com/office/drawing/2014/main" id="{6FF47C33-3925-4F7E-BBD5-7D0C8B7D1604}"/>
              </a:ext>
            </a:extLst>
          </p:cNvPr>
          <p:cNvPicPr>
            <a:picLocks noGrp="1" noChangeAspect="1"/>
          </p:cNvPicPr>
          <p:nvPr>
            <p:ph type="pic" idx="22"/>
          </p:nvPr>
        </p:nvPicPr>
        <p:blipFill>
          <a:blip r:embed="rId5"/>
          <a:srcRect t="20534" b="20534"/>
          <a:stretch>
            <a:fillRect/>
          </a:stretch>
        </p:blipFill>
        <p:spPr>
          <a:xfrm>
            <a:off x="8049855" y="2362199"/>
            <a:ext cx="3447878" cy="2119489"/>
          </a:xfrm>
        </p:spPr>
      </p:pic>
      <p:sp>
        <p:nvSpPr>
          <p:cNvPr id="11" name="Text Placeholder 10">
            <a:extLst>
              <a:ext uri="{FF2B5EF4-FFF2-40B4-BE49-F238E27FC236}">
                <a16:creationId xmlns:a16="http://schemas.microsoft.com/office/drawing/2014/main" id="{0A0CBA43-3772-437C-9FC2-838465DDD26E}"/>
              </a:ext>
            </a:extLst>
          </p:cNvPr>
          <p:cNvSpPr>
            <a:spLocks noGrp="1"/>
          </p:cNvSpPr>
          <p:nvPr>
            <p:ph type="body" sz="half" idx="20"/>
          </p:nvPr>
        </p:nvSpPr>
        <p:spPr>
          <a:xfrm>
            <a:off x="8049731" y="4873761"/>
            <a:ext cx="3452445" cy="1741527"/>
          </a:xfrm>
        </p:spPr>
        <p:txBody>
          <a:bodyPr/>
          <a:lstStyle/>
          <a:p>
            <a:pPr marL="285750" indent="-285750">
              <a:buFont typeface="Arial" panose="020B0604020202020204" pitchFamily="34" charset="0"/>
              <a:buChar char="•"/>
            </a:pPr>
            <a:r>
              <a:rPr lang="en-US" dirty="0"/>
              <a:t>Fun</a:t>
            </a:r>
          </a:p>
          <a:p>
            <a:pPr marL="285750" indent="-285750">
              <a:buFont typeface="Arial" panose="020B0604020202020204" pitchFamily="34" charset="0"/>
              <a:buChar char="•"/>
            </a:pPr>
            <a:r>
              <a:rPr lang="en-US" dirty="0"/>
              <a:t>Get motivated</a:t>
            </a:r>
          </a:p>
          <a:p>
            <a:pPr marL="285750" indent="-285750">
              <a:buFont typeface="Arial" panose="020B0604020202020204" pitchFamily="34" charset="0"/>
              <a:buChar char="•"/>
            </a:pPr>
            <a:r>
              <a:rPr lang="en-US" dirty="0"/>
              <a:t>Build self-esteem</a:t>
            </a:r>
          </a:p>
          <a:p>
            <a:pPr marL="285750" indent="-285750">
              <a:buFont typeface="Arial" panose="020B0604020202020204" pitchFamily="34" charset="0"/>
              <a:buChar char="•"/>
            </a:pPr>
            <a:r>
              <a:rPr lang="en-US" dirty="0"/>
              <a:t>Learn time management</a:t>
            </a:r>
          </a:p>
          <a:p>
            <a:pPr marL="285750" indent="-285750">
              <a:buFont typeface="Arial" panose="020B0604020202020204" pitchFamily="34" charset="0"/>
              <a:buChar char="•"/>
            </a:pPr>
            <a:r>
              <a:rPr lang="en-US" dirty="0"/>
              <a:t>Be creative</a:t>
            </a:r>
          </a:p>
        </p:txBody>
      </p:sp>
    </p:spTree>
    <p:extLst>
      <p:ext uri="{BB962C8B-B14F-4D97-AF65-F5344CB8AC3E}">
        <p14:creationId xmlns:p14="http://schemas.microsoft.com/office/powerpoint/2010/main" val="1812920033"/>
      </p:ext>
    </p:extLst>
  </p:cSld>
  <p:clrMapOvr>
    <a:masterClrMapping/>
  </p:clrMapOvr>
  <p:transition spd="slow">
    <p:push dir="u"/>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27FD23-6995-456A-84AB-C427B29DB709}"/>
              </a:ext>
            </a:extLst>
          </p:cNvPr>
          <p:cNvSpPr/>
          <p:nvPr/>
        </p:nvSpPr>
        <p:spPr>
          <a:xfrm>
            <a:off x="2077156" y="1692531"/>
            <a:ext cx="8139288" cy="4521944"/>
          </a:xfrm>
          <a:prstGeom prst="rect">
            <a:avLst/>
          </a:prstGeom>
        </p:spPr>
        <p:txBody>
          <a:bodyPr wrap="square">
            <a:spAutoFit/>
          </a:bodyPr>
          <a:lstStyle/>
          <a:p>
            <a:pPr algn="ctr">
              <a:lnSpc>
                <a:spcPct val="107000"/>
              </a:lnSpc>
              <a:spcAft>
                <a:spcPts val="800"/>
              </a:spcAft>
            </a:pPr>
            <a:r>
              <a:rPr lang="en-US"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Cosmetology – Three Semester Pathway</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three semester pathway courses are designed to introduce students to the cosmetology profession. State Board requirements including safety measures and infection control are introduced. Effective listening, communication skills and professional ethics are emphasized on a daily basis. Students will demonstrate the applications of curling, waving, haircutting, chemical processes, nail care and skin care. They may transfer credit hours they have earned to a private or technical school.</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8330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3927-623D-4D26-9CF9-446E640320D5}"/>
              </a:ext>
            </a:extLst>
          </p:cNvPr>
          <p:cNvSpPr>
            <a:spLocks noGrp="1"/>
          </p:cNvSpPr>
          <p:nvPr>
            <p:ph type="title"/>
          </p:nvPr>
        </p:nvSpPr>
        <p:spPr/>
        <p:txBody>
          <a:bodyPr/>
          <a:lstStyle/>
          <a:p>
            <a:r>
              <a:rPr lang="en-US" dirty="0"/>
              <a:t>Snapshots of slays salons</a:t>
            </a:r>
          </a:p>
        </p:txBody>
      </p:sp>
      <p:sp>
        <p:nvSpPr>
          <p:cNvPr id="3" name="Text Placeholder 2">
            <a:extLst>
              <a:ext uri="{FF2B5EF4-FFF2-40B4-BE49-F238E27FC236}">
                <a16:creationId xmlns:a16="http://schemas.microsoft.com/office/drawing/2014/main" id="{51A9D217-BA89-4770-AEB0-776AFA7D5B94}"/>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29DFE40F-9148-4255-BFC8-14D67C33CF40}"/>
              </a:ext>
            </a:extLst>
          </p:cNvPr>
          <p:cNvSpPr>
            <a:spLocks noGrp="1"/>
          </p:cNvSpPr>
          <p:nvPr>
            <p:ph type="body" sz="half" idx="18"/>
          </p:nvPr>
        </p:nvSpPr>
        <p:spPr/>
        <p:txBody>
          <a:bodyPr/>
          <a:lstStyle/>
          <a:p>
            <a:r>
              <a:rPr lang="en-US" dirty="0"/>
              <a:t>Roller set and pin curls</a:t>
            </a:r>
          </a:p>
        </p:txBody>
      </p:sp>
      <p:sp>
        <p:nvSpPr>
          <p:cNvPr id="6" name="Text Placeholder 5">
            <a:extLst>
              <a:ext uri="{FF2B5EF4-FFF2-40B4-BE49-F238E27FC236}">
                <a16:creationId xmlns:a16="http://schemas.microsoft.com/office/drawing/2014/main" id="{C1EC3E94-5DE7-4A4D-AC66-8E2AEF5B9A13}"/>
              </a:ext>
            </a:extLst>
          </p:cNvPr>
          <p:cNvSpPr>
            <a:spLocks noGrp="1"/>
          </p:cNvSpPr>
          <p:nvPr>
            <p:ph type="body" sz="quarter" idx="3"/>
          </p:nvPr>
        </p:nvSpPr>
        <p:spPr/>
        <p:txBody>
          <a:bodyPr/>
          <a:lstStyle/>
          <a:p>
            <a:endParaRPr lang="en-US"/>
          </a:p>
        </p:txBody>
      </p:sp>
      <p:sp>
        <p:nvSpPr>
          <p:cNvPr id="8" name="Text Placeholder 7">
            <a:extLst>
              <a:ext uri="{FF2B5EF4-FFF2-40B4-BE49-F238E27FC236}">
                <a16:creationId xmlns:a16="http://schemas.microsoft.com/office/drawing/2014/main" id="{2D733576-C3AB-4265-A2C7-C2343238CAD7}"/>
              </a:ext>
            </a:extLst>
          </p:cNvPr>
          <p:cNvSpPr>
            <a:spLocks noGrp="1"/>
          </p:cNvSpPr>
          <p:nvPr>
            <p:ph type="body" sz="half" idx="19"/>
          </p:nvPr>
        </p:nvSpPr>
        <p:spPr>
          <a:xfrm>
            <a:off x="4374264" y="5105399"/>
            <a:ext cx="3448935" cy="1113285"/>
          </a:xfrm>
        </p:spPr>
        <p:txBody>
          <a:bodyPr/>
          <a:lstStyle/>
          <a:p>
            <a:r>
              <a:rPr lang="en-US" dirty="0"/>
              <a:t>Dutch Braiding</a:t>
            </a:r>
          </a:p>
        </p:txBody>
      </p:sp>
      <p:sp>
        <p:nvSpPr>
          <p:cNvPr id="9" name="Text Placeholder 8">
            <a:extLst>
              <a:ext uri="{FF2B5EF4-FFF2-40B4-BE49-F238E27FC236}">
                <a16:creationId xmlns:a16="http://schemas.microsoft.com/office/drawing/2014/main" id="{741B25E2-C5F1-43DD-AE62-C1781564A053}"/>
              </a:ext>
            </a:extLst>
          </p:cNvPr>
          <p:cNvSpPr>
            <a:spLocks noGrp="1"/>
          </p:cNvSpPr>
          <p:nvPr>
            <p:ph type="body" sz="quarter" idx="13"/>
          </p:nvPr>
        </p:nvSpPr>
        <p:spPr/>
        <p:txBody>
          <a:bodyPr/>
          <a:lstStyle/>
          <a:p>
            <a:endParaRPr lang="en-US"/>
          </a:p>
        </p:txBody>
      </p:sp>
      <p:pic>
        <p:nvPicPr>
          <p:cNvPr id="27" name="Picture Placeholder 26" descr="A person sitting at a table&#10;&#10;Description automatically generated">
            <a:extLst>
              <a:ext uri="{FF2B5EF4-FFF2-40B4-BE49-F238E27FC236}">
                <a16:creationId xmlns:a16="http://schemas.microsoft.com/office/drawing/2014/main" id="{8826CF78-25CC-420D-AAB2-7E668B94F7ED}"/>
              </a:ext>
            </a:extLst>
          </p:cNvPr>
          <p:cNvPicPr>
            <a:picLocks noGrp="1" noChangeAspect="1"/>
          </p:cNvPicPr>
          <p:nvPr>
            <p:ph type="pic" idx="22"/>
          </p:nvPr>
        </p:nvPicPr>
        <p:blipFill>
          <a:blip r:embed="rId3"/>
          <a:srcRect t="33425" b="33425"/>
          <a:stretch>
            <a:fillRect/>
          </a:stretch>
        </p:blipFill>
        <p:spPr>
          <a:xfrm>
            <a:off x="7822407" y="2057400"/>
            <a:ext cx="3447878" cy="2816361"/>
          </a:xfrm>
        </p:spPr>
      </p:pic>
      <p:sp>
        <p:nvSpPr>
          <p:cNvPr id="11" name="Text Placeholder 10">
            <a:extLst>
              <a:ext uri="{FF2B5EF4-FFF2-40B4-BE49-F238E27FC236}">
                <a16:creationId xmlns:a16="http://schemas.microsoft.com/office/drawing/2014/main" id="{806EB62D-F9D8-4FFD-BF47-B4CAEBBA56FF}"/>
              </a:ext>
            </a:extLst>
          </p:cNvPr>
          <p:cNvSpPr>
            <a:spLocks noGrp="1"/>
          </p:cNvSpPr>
          <p:nvPr>
            <p:ph type="body" sz="half" idx="20"/>
          </p:nvPr>
        </p:nvSpPr>
        <p:spPr/>
        <p:txBody>
          <a:bodyPr/>
          <a:lstStyle/>
          <a:p>
            <a:r>
              <a:rPr lang="en-US" dirty="0"/>
              <a:t>Curls, curls and curls</a:t>
            </a:r>
          </a:p>
        </p:txBody>
      </p:sp>
      <p:pic>
        <p:nvPicPr>
          <p:cNvPr id="23" name="Picture Placeholder 22" descr="A picture containing outdoor, object&#10;&#10;Description automatically generated">
            <a:extLst>
              <a:ext uri="{FF2B5EF4-FFF2-40B4-BE49-F238E27FC236}">
                <a16:creationId xmlns:a16="http://schemas.microsoft.com/office/drawing/2014/main" id="{15C99703-33FF-4C64-9C89-2232D798AEED}"/>
              </a:ext>
            </a:extLst>
          </p:cNvPr>
          <p:cNvPicPr>
            <a:picLocks noGrp="1" noChangeAspect="1"/>
          </p:cNvPicPr>
          <p:nvPr>
            <p:ph type="pic" idx="15"/>
          </p:nvPr>
        </p:nvPicPr>
        <p:blipFill>
          <a:blip r:embed="rId4"/>
          <a:srcRect t="33441" b="33441"/>
          <a:stretch>
            <a:fillRect/>
          </a:stretch>
        </p:blipFill>
        <p:spPr>
          <a:xfrm>
            <a:off x="688617" y="2362199"/>
            <a:ext cx="3793071" cy="2438401"/>
          </a:xfrm>
        </p:spPr>
      </p:pic>
      <p:pic>
        <p:nvPicPr>
          <p:cNvPr id="25" name="Picture Placeholder 24" descr="A picture containing person, indoor&#10;&#10;Description automatically generated">
            <a:extLst>
              <a:ext uri="{FF2B5EF4-FFF2-40B4-BE49-F238E27FC236}">
                <a16:creationId xmlns:a16="http://schemas.microsoft.com/office/drawing/2014/main" id="{763FCBB9-2D76-401F-8A97-C8DEB4D9CD7F}"/>
              </a:ext>
            </a:extLst>
          </p:cNvPr>
          <p:cNvPicPr>
            <a:picLocks noGrp="1" noChangeAspect="1"/>
          </p:cNvPicPr>
          <p:nvPr>
            <p:ph type="pic" idx="21"/>
          </p:nvPr>
        </p:nvPicPr>
        <p:blipFill>
          <a:blip r:embed="rId5"/>
          <a:srcRect l="33433" r="33433"/>
          <a:stretch>
            <a:fillRect/>
          </a:stretch>
        </p:blipFill>
        <p:spPr>
          <a:xfrm rot="5400000">
            <a:off x="4841410" y="1892765"/>
            <a:ext cx="2512354" cy="3449637"/>
          </a:xfrm>
        </p:spPr>
      </p:pic>
    </p:spTree>
    <p:extLst>
      <p:ext uri="{BB962C8B-B14F-4D97-AF65-F5344CB8AC3E}">
        <p14:creationId xmlns:p14="http://schemas.microsoft.com/office/powerpoint/2010/main" val="1065529730"/>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AMERA.WAV"/>
          </p:stSnd>
        </p:sndAc>
      </p:transition>
    </mc:Choice>
    <mc:Fallback>
      <p:transition spd="slow">
        <p:fade/>
        <p:sndAc>
          <p:stSnd>
            <p:snd r:embed="rId2"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805A33-9046-4844-86C2-F46360EF7F6D}"/>
              </a:ext>
            </a:extLst>
          </p:cNvPr>
          <p:cNvPicPr>
            <a:picLocks noChangeAspect="1"/>
          </p:cNvPicPr>
          <p:nvPr/>
        </p:nvPicPr>
        <p:blipFill>
          <a:blip r:embed="rId2"/>
          <a:stretch>
            <a:fillRect/>
          </a:stretch>
        </p:blipFill>
        <p:spPr>
          <a:xfrm>
            <a:off x="1365956" y="737785"/>
            <a:ext cx="9268177" cy="5279193"/>
          </a:xfrm>
          <a:prstGeom prst="rect">
            <a:avLst/>
          </a:prstGeom>
          <a:ln w="31750" cap="sq">
            <a:noFill/>
            <a:miter lim="800000"/>
          </a:ln>
        </p:spPr>
      </p:pic>
    </p:spTree>
    <p:extLst>
      <p:ext uri="{BB962C8B-B14F-4D97-AF65-F5344CB8AC3E}">
        <p14:creationId xmlns:p14="http://schemas.microsoft.com/office/powerpoint/2010/main" val="12469564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5" name="Picture 1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36" name="Rectangle 18">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D095B-8DB5-4378-B0E8-B584EC687A04}"/>
              </a:ext>
            </a:extLst>
          </p:cNvPr>
          <p:cNvSpPr>
            <a:spLocks noGrp="1"/>
          </p:cNvSpPr>
          <p:nvPr>
            <p:ph type="ctrTitle"/>
          </p:nvPr>
        </p:nvSpPr>
        <p:spPr>
          <a:xfrm>
            <a:off x="4090507" y="764373"/>
            <a:ext cx="7434070" cy="1474330"/>
          </a:xfrm>
        </p:spPr>
        <p:txBody>
          <a:bodyPr vert="horz" lIns="91440" tIns="45720" rIns="91440" bIns="45720" rtlCol="0" anchor="ctr">
            <a:normAutofit/>
          </a:bodyPr>
          <a:lstStyle/>
          <a:p>
            <a:pPr marL="0" marR="0" algn="r">
              <a:spcAft>
                <a:spcPts val="800"/>
              </a:spcAft>
            </a:pPr>
            <a:r>
              <a:rPr lang="en-US" sz="4000" dirty="0">
                <a:effectLst>
                  <a:reflection blurRad="6350" stA="53000" endA="300" endPos="35500" dir="5400000" sy="-90000" algn="bl"/>
                </a:effectLst>
              </a:rPr>
              <a:t>Cosmetology II</a:t>
            </a:r>
            <a:br>
              <a:rPr lang="en-US" sz="4000" dirty="0"/>
            </a:br>
            <a:endParaRPr lang="en-US" sz="4000" dirty="0"/>
          </a:p>
        </p:txBody>
      </p:sp>
      <p:sp>
        <p:nvSpPr>
          <p:cNvPr id="37" name="Rectangle 20">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Subtitle 2">
            <a:extLst>
              <a:ext uri="{FF2B5EF4-FFF2-40B4-BE49-F238E27FC236}">
                <a16:creationId xmlns:a16="http://schemas.microsoft.com/office/drawing/2014/main" id="{DA913C00-BEF6-457D-9587-F9EB4EA36AE5}"/>
              </a:ext>
            </a:extLst>
          </p:cNvPr>
          <p:cNvSpPr>
            <a:spLocks noGrp="1"/>
          </p:cNvSpPr>
          <p:nvPr>
            <p:ph type="subTitle" idx="1"/>
          </p:nvPr>
        </p:nvSpPr>
        <p:spPr>
          <a:xfrm>
            <a:off x="4090507" y="2628900"/>
            <a:ext cx="7454077" cy="3589785"/>
          </a:xfrm>
        </p:spPr>
        <p:txBody>
          <a:bodyPr vert="horz" lIns="91440" tIns="45720" rIns="91440" bIns="45720" rtlCol="0">
            <a:normAutofit/>
          </a:bodyPr>
          <a:lstStyle/>
          <a:p>
            <a:pPr indent="-228600" algn="ctr">
              <a:spcBef>
                <a:spcPts val="0"/>
              </a:spcBef>
              <a:spcAft>
                <a:spcPts val="800"/>
              </a:spcAft>
              <a:buFont typeface="Arial" panose="020B0604020202020204" pitchFamily="34" charset="0"/>
              <a:buChar char="•"/>
            </a:pPr>
            <a:endParaRPr lang="en-US" sz="2800" dirty="0"/>
          </a:p>
          <a:p>
            <a:pPr algn="ctr">
              <a:spcBef>
                <a:spcPts val="0"/>
              </a:spcBef>
              <a:spcAft>
                <a:spcPts val="800"/>
              </a:spcAft>
            </a:pPr>
            <a:r>
              <a:rPr lang="en-US" sz="2800" dirty="0"/>
              <a:t>Course Description</a:t>
            </a:r>
          </a:p>
          <a:p>
            <a:pPr indent="-228600">
              <a:spcBef>
                <a:spcPts val="0"/>
              </a:spcBef>
              <a:spcAft>
                <a:spcPts val="800"/>
              </a:spcAft>
              <a:buFont typeface="Arial" panose="020B0604020202020204" pitchFamily="34" charset="0"/>
              <a:buChar char="•"/>
            </a:pPr>
            <a:r>
              <a:rPr lang="en-US" dirty="0"/>
              <a:t> Cosmetology II is the second course in the Cosmetology program of study intended to prepare students for careers in cosmetology by developing an understanding of efficient and safe work practices, nail procedures, hair design, and chemical services. Students will gain experience in practical applications of cosmetology practices. Laboratory facilities and experiences simulate those found in the cosmetology industry. </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56203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4B30-5925-45D0-80AF-A99C67889DDF}"/>
              </a:ext>
            </a:extLst>
          </p:cNvPr>
          <p:cNvSpPr>
            <a:spLocks noGrp="1"/>
          </p:cNvSpPr>
          <p:nvPr>
            <p:ph type="title"/>
          </p:nvPr>
        </p:nvSpPr>
        <p:spPr/>
        <p:txBody>
          <a:bodyPr/>
          <a:lstStyle/>
          <a:p>
            <a:pPr algn="l"/>
            <a:r>
              <a:rPr lang="en-US" b="1" i="1" dirty="0">
                <a:solidFill>
                  <a:srgbClr val="FF0000"/>
                </a:solidFill>
                <a:latin typeface="Algerian" panose="020B0604020202020204" pitchFamily="82" charset="0"/>
              </a:rPr>
              <a:t>Cosmetology III</a:t>
            </a:r>
            <a:br>
              <a:rPr lang="en-US" dirty="0"/>
            </a:br>
            <a:endParaRPr lang="en-US" dirty="0"/>
          </a:p>
        </p:txBody>
      </p:sp>
      <p:sp>
        <p:nvSpPr>
          <p:cNvPr id="3" name="Content Placeholder 2">
            <a:extLst>
              <a:ext uri="{FF2B5EF4-FFF2-40B4-BE49-F238E27FC236}">
                <a16:creationId xmlns:a16="http://schemas.microsoft.com/office/drawing/2014/main" id="{8F605394-35A9-45CC-B6B6-DD613F265C69}"/>
              </a:ext>
            </a:extLst>
          </p:cNvPr>
          <p:cNvSpPr>
            <a:spLocks noGrp="1"/>
          </p:cNvSpPr>
          <p:nvPr>
            <p:ph idx="1"/>
          </p:nvPr>
        </p:nvSpPr>
        <p:spPr/>
        <p:txBody>
          <a:bodyPr/>
          <a:lstStyle/>
          <a:p>
            <a:pPr marL="0" indent="0">
              <a:buNone/>
            </a:pPr>
            <a:endParaRPr lang="en-US" dirty="0"/>
          </a:p>
          <a:p>
            <a:pPr marL="0" indent="0" algn="ctr">
              <a:buNone/>
            </a:pPr>
            <a:r>
              <a:rPr lang="en-US" dirty="0"/>
              <a:t>Course Description</a:t>
            </a:r>
          </a:p>
          <a:p>
            <a:r>
              <a:rPr lang="en-US" dirty="0"/>
              <a:t> Cosmetology III is the third course in the Cosmetology program of study intended to prepare students for careers in cosmetology by developing an understanding of efficient and safe work practices, salon business concepts and operations, advanced hair techniques and chemical services, and facial and skin care procedures. Students will gain experience in practical applications of cosmetology practices. Laboratory facilities and experiences simulate those found in the cosmetology industry. </a:t>
            </a:r>
          </a:p>
          <a:p>
            <a:endParaRPr lang="en-US" dirty="0"/>
          </a:p>
        </p:txBody>
      </p:sp>
    </p:spTree>
    <p:extLst>
      <p:ext uri="{BB962C8B-B14F-4D97-AF65-F5344CB8AC3E}">
        <p14:creationId xmlns:p14="http://schemas.microsoft.com/office/powerpoint/2010/main" val="8158180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25</TotalTime>
  <Words>361</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Arial Black</vt:lpstr>
      <vt:lpstr>Calibri</vt:lpstr>
      <vt:lpstr>Century Gothic</vt:lpstr>
      <vt:lpstr>Vapor Trail</vt:lpstr>
      <vt:lpstr>Paulding county high school cosmetology department</vt:lpstr>
      <vt:lpstr>Welcome </vt:lpstr>
      <vt:lpstr>Teacher</vt:lpstr>
      <vt:lpstr>Choose a great pathway</vt:lpstr>
      <vt:lpstr>PowerPoint Presentation</vt:lpstr>
      <vt:lpstr>Snapshots of slays salons</vt:lpstr>
      <vt:lpstr>PowerPoint Presentation</vt:lpstr>
      <vt:lpstr>Cosmetology II </vt:lpstr>
      <vt:lpstr>Cosmetology III </vt:lpstr>
      <vt:lpstr>Slay salons</vt:lpstr>
      <vt:lpstr>I think I will choose this career pathway!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Paulding county high school cosmetology department</dc:title>
  <dc:creator>Kevin Slay</dc:creator>
  <cp:lastModifiedBy>Kevin Slay</cp:lastModifiedBy>
  <cp:revision>14</cp:revision>
  <dcterms:created xsi:type="dcterms:W3CDTF">2019-01-30T01:12:11Z</dcterms:created>
  <dcterms:modified xsi:type="dcterms:W3CDTF">2019-01-30T01:37:47Z</dcterms:modified>
</cp:coreProperties>
</file>